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791786d5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791786d5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4e1411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4e1411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4f4de7a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4f4de7a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f4de7ac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4f4de7a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1c38e904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1c38e904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1c38e904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1c38e904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1c38e90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1c38e90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4e14119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4e14119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fbf2a699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fbf2a699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1c38e904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1c38e904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1c38e904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1c38e904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019575d9c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019575d9c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1c38e9048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1c38e9048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1c38e9048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1c38e9048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1c38e904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1c38e904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1c38e9048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1c38e9048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1c38e9048_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1c38e9048_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4974015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4974015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4974015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4974015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1c38e904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1c38e904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c38e9048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c38e904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d8cdd8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d8cdd8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fbf2a699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fbf2a699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4974015a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4974015a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974015a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974015a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1c38e9048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1c38e9048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Relationship Id="rId7" Type="http://schemas.openxmlformats.org/officeDocument/2006/relationships/image" Target="../media/image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1" Type="http://schemas.openxmlformats.org/officeDocument/2006/relationships/image" Target="../media/image38.png"/><Relationship Id="rId10" Type="http://schemas.openxmlformats.org/officeDocument/2006/relationships/image" Target="../media/image47.png"/><Relationship Id="rId9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46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image" Target="../media/image25.jpg"/><Relationship Id="rId6" Type="http://schemas.openxmlformats.org/officeDocument/2006/relationships/hyperlink" Target="http://www.youtube.com/watch?v=gkV1PA8eDtM" TargetMode="External"/><Relationship Id="rId7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10" Type="http://schemas.openxmlformats.org/officeDocument/2006/relationships/image" Target="../media/image45.png"/><Relationship Id="rId9" Type="http://schemas.openxmlformats.org/officeDocument/2006/relationships/image" Target="../media/image43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Relationship Id="rId5" Type="http://schemas.openxmlformats.org/officeDocument/2006/relationships/image" Target="../media/image58.png"/><Relationship Id="rId6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Relationship Id="rId5" Type="http://schemas.openxmlformats.org/officeDocument/2006/relationships/image" Target="../media/image64.png"/><Relationship Id="rId6" Type="http://schemas.openxmlformats.org/officeDocument/2006/relationships/image" Target="../media/image54.png"/><Relationship Id="rId7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s://front.wemakeprice.com/product/197625261?utm_source=google_ss&amp;utm_medium=cpc&amp;utm_campaign=r_sa&amp;gclid=Cj0KCQjwn_LrBRD4ARIsAFEQFKuRLoL10gSeeoqbGzyoT7nMHeAKZPJiZzXN0U9-wTIwHNw7nnsroCsaApRQEALw_wcB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://www.youtube.com/watch?v=qKU-d2iXbUA" TargetMode="External"/><Relationship Id="rId5" Type="http://schemas.openxmlformats.org/officeDocument/2006/relationships/image" Target="../media/image9.jpg"/><Relationship Id="rId6" Type="http://schemas.openxmlformats.org/officeDocument/2006/relationships/hyperlink" Target="http://www.youtube.com/watch?v=dVbE5xSy-eo" TargetMode="External"/><Relationship Id="rId7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37.png"/><Relationship Id="rId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12500"/>
            <a:ext cx="8520600" cy="5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 Valet Parking Robot 개발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60725" y="2406900"/>
            <a:ext cx="2594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영상 처리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260725" y="3333650"/>
            <a:ext cx="25947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2019. 10. 11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274650" y="2659025"/>
            <a:ext cx="2594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기술지원팀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2" type="body"/>
          </p:nvPr>
        </p:nvSpPr>
        <p:spPr>
          <a:xfrm>
            <a:off x="526750" y="901450"/>
            <a:ext cx="76431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경과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OpenCV Xavier 포팅: 설치스크립트 깃허브 env 브랜치에 공유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내부파라미터</a:t>
            </a:r>
            <a:r>
              <a:rPr lang="en">
                <a:solidFill>
                  <a:srgbClr val="000000"/>
                </a:solidFill>
              </a:rPr>
              <a:t> : 초점거리, 주점거</a:t>
            </a:r>
            <a:r>
              <a:rPr lang="en">
                <a:solidFill>
                  <a:srgbClr val="000000"/>
                </a:solidFill>
              </a:rPr>
              <a:t>리, </a:t>
            </a:r>
            <a:r>
              <a:rPr lang="en">
                <a:solidFill>
                  <a:srgbClr val="000000"/>
                </a:solidFill>
              </a:rPr>
              <a:t>왜곡계수 구하여 보정 성공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외부파라미터 : 회전</a:t>
            </a:r>
            <a:r>
              <a:rPr lang="en">
                <a:solidFill>
                  <a:srgbClr val="000000"/>
                </a:solidFill>
              </a:rPr>
              <a:t>량, 이동량 구하여 3축 동기화 성공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디렉토리 관리 : 디렉토리 생성, 취소시 제거, 변수 텍스트 저장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향후 방향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모듈화 및 문서화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변수값로 가변화 &amp; 주석 / 리드미 / 커맨드파서 작성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4채널 카메라 보정 + JP4.2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입력 : fisheye 1280x720x32bit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출력 : Fx, Fy, Cx, Cy, K1, K2, K3, Rv, Tv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chemeClr val="dk1"/>
                </a:solidFill>
              </a:rPr>
              <a:t>libxcam 지원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입력 : 4Ch calibrated c</a:t>
            </a:r>
            <a:r>
              <a:rPr lang="en">
                <a:solidFill>
                  <a:srgbClr val="000000"/>
                </a:solidFill>
              </a:rPr>
              <a:t>amera image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출력 : Bird-eye view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비기능적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구동체 설치 : </a:t>
            </a:r>
            <a:r>
              <a:rPr lang="en">
                <a:solidFill>
                  <a:schemeClr val="dk1"/>
                </a:solidFill>
              </a:rPr>
              <a:t>전동차의 전방, 좌측, 우측, 후방에 설치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Camera Calibration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Camera Calibration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5" y="918800"/>
            <a:ext cx="3235176" cy="18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225" y="918800"/>
            <a:ext cx="3235176" cy="181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75" y="2902475"/>
            <a:ext cx="3235152" cy="18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7225" y="2902475"/>
            <a:ext cx="3235152" cy="181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7571425" y="966575"/>
            <a:ext cx="11277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카메라 캘리브레이션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디렉토리 자동 관리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7631775" y="2902475"/>
            <a:ext cx="11277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체스보드 패턴인식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Camera Calibration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50" y="3035325"/>
            <a:ext cx="3302726" cy="185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50" y="879050"/>
            <a:ext cx="3480600" cy="195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1175" y="879050"/>
            <a:ext cx="3480638" cy="19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4211175" y="3035325"/>
            <a:ext cx="28881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외부파라미터 검증 → 좌표축 추적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내외부 파라미터 텍스트 저장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526750" y="901450"/>
            <a:ext cx="76431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Around View Monitor 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차량의 360도 scene bird’s-eye view로 제공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주차칸인식과 주차선인식의 입력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AVM이 4개 카메라에서 1장의 주변버드뷰영상을 생성 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아키텍쳐 : Xavier JP4.2에 Intel 기반 libxcam_app 포팅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: BGGR/fisheye 1920x1080x16bit x4, Cam Calib Prams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Image Stitching : 파노라마와 같은 surround view 생성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Fisheye Distortion Correction : world의 bowl-view를 평탄화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Inverse Perspective Mapping : 원근 제거 &amp; 2D로의 매핑 → bird’s-eye view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형변환 : C++ NV12 1280x720 → python BGR (320 x 160)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 : python BGR 변환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4 fish-eye camera &amp; Xavier 인터페이스: 전동차의 전방, 좌측, 우측, 후방에 설치, 출력확인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600" y="2081280"/>
            <a:ext cx="1010599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163" y="991250"/>
            <a:ext cx="2413475" cy="11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AVM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6853" y="2767475"/>
            <a:ext cx="1726088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5260" y="4142400"/>
            <a:ext cx="1770018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9150" y="3467925"/>
            <a:ext cx="1201496" cy="14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6950" y="4171425"/>
            <a:ext cx="1047809" cy="7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87328" y="4171429"/>
            <a:ext cx="903985" cy="7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27400" y="4179875"/>
            <a:ext cx="904001" cy="68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객체인식 (Object Detection)</a:t>
            </a:r>
            <a:endParaRPr sz="2000"/>
          </a:p>
        </p:txBody>
      </p:sp>
      <p:sp>
        <p:nvSpPr>
          <p:cNvPr id="210" name="Google Shape;210;p26"/>
          <p:cNvSpPr txBox="1"/>
          <p:nvPr>
            <p:ph idx="2" type="body"/>
          </p:nvPr>
        </p:nvSpPr>
        <p:spPr>
          <a:xfrm>
            <a:off x="563500" y="884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전진/후진 경로에 장애물을 식별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주행방향에 나타난 장애물에 따라 다른 행동을 하기 위함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초기요구사항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4-클래스 검출 (차량, 보행자, 자전거, 오토바이)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주행속도 10~30km → 정지시간 2~3초 → 정지거리 16~24m → 25m 이내 객체 검출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이미지크기 300x300일시 25m내 사람 25x25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근접시 오검출로 인하여 시맨틱세그멘테이션 접근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데이터셋 및 목표객체 확장성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훈련 : COCO에서 (640x480, JSON) 입력, 가중치 최적화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입력부 : /dev/video에서 python 모듈로 스트리밍, gstreamer vs uvccapture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추론 : 최적화된 파라미터에 의한 forward-pass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출력부 : 메인시스템으로 (python list of bounding boxes &amp; class predictions) 반환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계산가속 : CUDA, CuDNN, Half-precision, TensorRT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환경 구축 : PyTorch 1.1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감독학습 : COCO Dataset (car, truck, bus, motorcycle, bicycle)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오픈소스 : maskrcnn-benchmark </a:t>
            </a:r>
            <a:r>
              <a:rPr lang="en"/>
              <a:t>(YOLO, </a:t>
            </a:r>
            <a:r>
              <a:rPr lang="en"/>
              <a:t>CenterNet, DarkNet, Faster R-CNN)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625" y="2571750"/>
            <a:ext cx="1570024" cy="118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1325" y="694075"/>
            <a:ext cx="2054350" cy="13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idx="2" type="body"/>
          </p:nvPr>
        </p:nvSpPr>
        <p:spPr>
          <a:xfrm>
            <a:off x="563500" y="958275"/>
            <a:ext cx="80952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Faster R-CNN and Mask R-CNN in PyTorch 1.0</a:t>
            </a:r>
            <a:endParaRPr b="1" sz="2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페이스북 리서치팀에서 개발하고 제공하는 오브젝트 디텍션과 시멘틱 세그멘테이션이 함께 가능한 라이브러리	 	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1) 오브젝트 디텍션과 시멘틱 세그멘테이션</a:t>
            </a:r>
            <a:r>
              <a:rPr lang="en" sz="1200">
                <a:solidFill>
                  <a:srgbClr val="000000"/>
                </a:solidFill>
              </a:rPr>
              <a:t>을 함께 처리할 수 있음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2) R-CNN 기반 pretrained 모델 제공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3) 500MB의 적은 GPU 메모리 사용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4) 싱글 및 멀티 GPU 트레이닝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5) </a:t>
            </a:r>
            <a:r>
              <a:rPr lang="en" sz="1200">
                <a:solidFill>
                  <a:srgbClr val="000000"/>
                </a:solidFill>
              </a:rPr>
              <a:t>M</a:t>
            </a:r>
            <a:r>
              <a:rPr lang="en" sz="1200">
                <a:solidFill>
                  <a:srgbClr val="000000"/>
                </a:solidFill>
              </a:rPr>
              <a:t>ixed precision training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6) Dataset 추가 용이, 목표객체 확장성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1) pytorch 1.0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2) CUDA 9.0+</a:t>
            </a:r>
            <a:br>
              <a:rPr lang="en" sz="1200">
                <a:solidFill>
                  <a:srgbClr val="000000"/>
                </a:solidFill>
              </a:rPr>
            </a:br>
            <a:br>
              <a:rPr lang="en" sz="1200"/>
            </a:b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객체인식 (Object Detection)</a:t>
            </a:r>
            <a:endParaRPr sz="2000"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225" y="2208000"/>
            <a:ext cx="3472751" cy="26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3175" y="2719758"/>
            <a:ext cx="1038225" cy="210136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643700" y="416650"/>
            <a:ext cx="1994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라이브러리 선정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idx="2" type="body"/>
          </p:nvPr>
        </p:nvSpPr>
        <p:spPr>
          <a:xfrm>
            <a:off x="563500" y="958275"/>
            <a:ext cx="80952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Facebook research mask r-cnn</a:t>
            </a:r>
            <a:br>
              <a:rPr lang="en" sz="1200"/>
            </a:br>
            <a:r>
              <a:rPr lang="en" sz="1200"/>
              <a:t>	</a:t>
            </a:r>
            <a:r>
              <a:rPr lang="en" sz="1000">
                <a:solidFill>
                  <a:srgbClr val="000000"/>
                </a:solidFill>
              </a:rPr>
              <a:t>객체 인스턴스를 차별화하지 않고 각 픽셀을 고정된 범주로 분류하는 것을 목표로 개발</a:t>
            </a:r>
            <a:endParaRPr sz="1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라이브러리의 핵심 강점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arenR"/>
            </a:pPr>
            <a:r>
              <a:rPr lang="en" sz="1000">
                <a:solidFill>
                  <a:srgbClr val="000000"/>
                </a:solidFill>
              </a:rPr>
              <a:t>Mask R-CNN 은 구현이 간단하고 Faster R-CNN 보다 속도가 빠름.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arenR"/>
            </a:pPr>
            <a:r>
              <a:rPr lang="en" sz="1000">
                <a:solidFill>
                  <a:srgbClr val="000000"/>
                </a:solidFill>
              </a:rPr>
              <a:t>계산 오버헤드가 적음.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arenR"/>
            </a:pPr>
            <a:r>
              <a:rPr lang="en" sz="1000">
                <a:solidFill>
                  <a:srgbClr val="000000"/>
                </a:solidFill>
              </a:rPr>
              <a:t>복잡한 다단계 캐스트케이드 방법을 통해 마스크의 병렬 예측을 기반으로 함.</a:t>
            </a:r>
            <a:endParaRPr sz="1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Mask R-CNN의 핵심 요소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arenR"/>
            </a:pPr>
            <a:r>
              <a:rPr lang="en" sz="1000">
                <a:solidFill>
                  <a:srgbClr val="000000"/>
                </a:solidFill>
              </a:rPr>
              <a:t>Faster R-CNN : 2 단계로 구성됨. </a:t>
            </a:r>
            <a:endParaRPr sz="10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a) RPN을 통해 경계박스 후보 산출, </a:t>
            </a:r>
            <a:endParaRPr sz="1000">
              <a:solidFill>
                <a:srgbClr val="000000"/>
              </a:solidFill>
            </a:endParaRPr>
          </a:p>
          <a:p>
            <a:pPr indent="457200" lvl="0" marL="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b) RoI Pool을 사용하여 최종 경계박스 추출.</a:t>
            </a:r>
            <a:endParaRPr sz="1000">
              <a:solidFill>
                <a:srgbClr val="000000"/>
              </a:solidFill>
            </a:endParaRPr>
          </a:p>
          <a:p>
            <a:pPr indent="457200" lvl="0" marL="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292100" lvl="0" marL="45720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arenR"/>
            </a:pPr>
            <a:r>
              <a:rPr lang="en" sz="1000">
                <a:solidFill>
                  <a:srgbClr val="000000"/>
                </a:solidFill>
              </a:rPr>
              <a:t>Mask R-CNN : 마찬가지로 2단계 구성. </a:t>
            </a:r>
            <a:endParaRPr sz="10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a) RPN을 통해 클래스와 박스를 예측, </a:t>
            </a:r>
            <a:endParaRPr sz="10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b) 첫번째 단계와 동시에 오프셋, 마스크 R-CNN이 각각에 대한 이진 마스크를 출력.</a:t>
            </a:r>
            <a:endParaRPr sz="10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객체인식 (Object Detection)</a:t>
            </a:r>
            <a:endParaRPr sz="2000"/>
          </a:p>
        </p:txBody>
      </p:sp>
      <p:sp>
        <p:nvSpPr>
          <p:cNvPr id="228" name="Google Shape;228;p28"/>
          <p:cNvSpPr txBox="1"/>
          <p:nvPr/>
        </p:nvSpPr>
        <p:spPr>
          <a:xfrm>
            <a:off x="643700" y="416650"/>
            <a:ext cx="1994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라이브러리 분석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074" y="1661050"/>
            <a:ext cx="3588826" cy="11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5635550" y="2855900"/>
            <a:ext cx="31272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기존의 Faster RCNN과의 </a:t>
            </a:r>
            <a:r>
              <a:rPr lang="en" sz="1000">
                <a:solidFill>
                  <a:schemeClr val="dk1"/>
                </a:solidFill>
              </a:rPr>
              <a:t>Head Architecture </a:t>
            </a:r>
            <a:r>
              <a:rPr lang="en" sz="1000"/>
              <a:t> 차이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기존의 Faster RCNN 헤드 2개를 확장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FPN 백본 마스크 분기 추가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단순성을 위해 14X14X 대신에 7X7 RoI로 작동하도록 변경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객체인식 (Object Detection)</a:t>
            </a:r>
            <a:endParaRPr sz="2000"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276" y="2664249"/>
            <a:ext cx="3155825" cy="210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224200" y="1014275"/>
            <a:ext cx="8763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주차 영상 추론 결과</a:t>
            </a:r>
            <a:endParaRPr sz="1200">
              <a:solidFill>
                <a:schemeClr val="dk2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정지영상									동영상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775" y="1712850"/>
            <a:ext cx="1291856" cy="8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 title="test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7975" y="1805350"/>
            <a:ext cx="4033426" cy="30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idx="2" type="body"/>
          </p:nvPr>
        </p:nvSpPr>
        <p:spPr>
          <a:xfrm>
            <a:off x="563500" y="8820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탑뷰영상에서 차선을 찾아냄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자동주차경로계산에 카메라 영상을 추상화함으로써 정확성 증강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 strike="sngStrike">
                <a:solidFill>
                  <a:srgbClr val="000000"/>
                </a:solidFill>
              </a:rPr>
              <a:t>초기요구사항 : 4-클래스라벨 (0 배경, 1 주차선, 2 차량, 3 장애물)</a:t>
            </a:r>
            <a:endParaRPr strike="sngStrike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요구사항 : 2-클래스라벨 (0 배경, 1 주차선)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딥뉴럴 시맨틱 세그멘테이션 모델 추론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환경 제약사항 : Xavier에 libxcam_app 포팅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주차선 </a:t>
            </a:r>
            <a:r>
              <a:rPr lang="en">
                <a:solidFill>
                  <a:srgbClr val="000000"/>
                </a:solidFill>
              </a:rPr>
              <a:t>훈련 : AVM (320x160, GT) 입력, 가중치 최적화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입력부 : python 모듈로 영상입력 (320x160 RGB)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주차선 </a:t>
            </a:r>
            <a:r>
              <a:rPr lang="en">
                <a:solidFill>
                  <a:srgbClr val="000000"/>
                </a:solidFill>
              </a:rPr>
              <a:t>추론 : 최적화된 파라미터에 의한 forward-pass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주차선 추출</a:t>
            </a:r>
            <a:r>
              <a:rPr lang="en">
                <a:solidFill>
                  <a:srgbClr val="000000"/>
                </a:solidFill>
              </a:rPr>
              <a:t> : 주차선을 제외한 차량, 장애물의 출력을 배제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출력부 : 주차칸인식기에게 주차선영상 (200x100 Numpy.array) 반환</a:t>
            </a:r>
            <a:endParaRPr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오픈소스 : 기존모델 개량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계산가속 :  CUDA, CuDNN, Half-precision, TensorRT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환경 구축 : PyTorch 1.1.0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감독학습 : AVM Dataset - Semantic Segmentation (outdoor/indoor)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모델 : DeepLabV3+ (Xception65)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5" name="Google Shape;245;p30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주차선인식 (Parking Lane Detection)</a:t>
            </a:r>
            <a:endParaRPr sz="2000"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025" y="1401100"/>
            <a:ext cx="2201174" cy="1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</a:rPr>
              <a:t>기존에 만든 시맨틱 세그멘테이션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텐서플로를 이용한 시맨틱세그멘테이션 포팅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주차칸인식 (Parking Lane Detection)</a:t>
            </a:r>
            <a:endParaRPr sz="2000"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975" y="1351025"/>
            <a:ext cx="4509300" cy="12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863" y="3299575"/>
            <a:ext cx="4933515" cy="12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목차</a:t>
            </a:r>
            <a:endParaRPr sz="20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24650" y="816425"/>
            <a:ext cx="4848900" cy="3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유아용 전동차 (Toy Car)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구조물 (Chassis)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999999"/>
                </a:solidFill>
              </a:rPr>
              <a:t>조향각 계산기 (Steering Angle - PWM Converter)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Camera </a:t>
            </a:r>
            <a:r>
              <a:rPr lang="en">
                <a:solidFill>
                  <a:srgbClr val="000000"/>
                </a:solidFill>
              </a:rPr>
              <a:t>Calibration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999999"/>
                </a:solidFill>
              </a:rPr>
              <a:t>AVM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객체인식 (</a:t>
            </a:r>
            <a:r>
              <a:rPr lang="en">
                <a:solidFill>
                  <a:srgbClr val="000000"/>
                </a:solidFill>
              </a:rPr>
              <a:t>Object Detection)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999999"/>
                </a:solidFill>
              </a:rPr>
              <a:t>주차선인식 (P</a:t>
            </a:r>
            <a:r>
              <a:rPr lang="en">
                <a:solidFill>
                  <a:srgbClr val="999999"/>
                </a:solidFill>
              </a:rPr>
              <a:t>arking Lane Detection)</a:t>
            </a:r>
            <a:br>
              <a:rPr lang="en">
                <a:solidFill>
                  <a:srgbClr val="999999"/>
                </a:solidFill>
              </a:rPr>
            </a:br>
            <a:r>
              <a:rPr lang="en">
                <a:solidFill>
                  <a:srgbClr val="999999"/>
                </a:solidFill>
              </a:rPr>
              <a:t>주차칸인식 (Parking Space Detection)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주차칸결정 (Parking Space Decision)</a:t>
            </a:r>
            <a:br>
              <a:rPr lang="en">
                <a:solidFill>
                  <a:srgbClr val="999999"/>
                </a:solidFill>
              </a:rPr>
            </a:br>
            <a:r>
              <a:rPr lang="en">
                <a:solidFill>
                  <a:srgbClr val="999999"/>
                </a:solidFill>
              </a:rPr>
              <a:t>주차경로결정 (Parking Path Decision)</a:t>
            </a:r>
            <a:br>
              <a:rPr lang="en">
                <a:solidFill>
                  <a:srgbClr val="999999"/>
                </a:solidFill>
              </a:rPr>
            </a:br>
            <a:r>
              <a:rPr lang="en">
                <a:solidFill>
                  <a:srgbClr val="999999"/>
                </a:solidFill>
              </a:rPr>
              <a:t>gym-gazebo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주차장지도제작 (Parking Lot Mapping)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44400" y="866000"/>
            <a:ext cx="499200" cy="7470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44400" y="4377675"/>
            <a:ext cx="499200" cy="3465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5-1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4400" y="1799324"/>
            <a:ext cx="499200" cy="5235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-1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2-2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44400" y="2454225"/>
            <a:ext cx="499200" cy="7977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r>
              <a:rPr lang="en">
                <a:solidFill>
                  <a:srgbClr val="FFFFFF"/>
                </a:solidFill>
              </a:rPr>
              <a:t>-1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3-2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3-3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444400" y="3441300"/>
            <a:ext cx="499200" cy="7470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4-14-2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4-3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로봇 주변에 있는 주차칸을 찾기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주변에 모든 주차칸을 찾아낸 후, 자율주차의 목적지가 되는 하나의 주차칸을 결정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주차코너를 찾고, 그 칸의 입구선을 찾고, 입구점을 분석해, 주차칸을 찾음 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환경 제약사항 : Xavier에 libxcam_app 포팅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: libxcam_app (C++) → 카메라 NV12영상 (1280x720 NV12) 입력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주변 주차칸 추론 (Python) : 입력받은 영상에 있는 주차칸 주변 주차칸입구점) 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 : 주변 주차칸 (양 입구점)  → 주차칸 결정부 (Python) 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환경 구축 : Matlab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 strike="sngStrike">
                <a:solidFill>
                  <a:srgbClr val="000000"/>
                </a:solidFill>
              </a:rPr>
              <a:t>오픈소스 포팅 : Parking Slot Detection L Algo., Tongji Parking Slot Dataset (600x600)</a:t>
            </a:r>
            <a:endParaRPr strike="sngStrike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AVM Dataset - Parking Space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오픈소스 가공 : maskrcnn-benchmark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0" name="Google Shape;260;p32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주차칸인식 (Parking Space Detection)</a:t>
            </a:r>
            <a:endParaRPr sz="2000"/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2713" y="1116812"/>
            <a:ext cx="1032568" cy="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 rotWithShape="1">
          <a:blip r:embed="rId5">
            <a:alphaModFix/>
          </a:blip>
          <a:srcRect b="65082" l="0" r="0" t="0"/>
          <a:stretch/>
        </p:blipFill>
        <p:spPr>
          <a:xfrm>
            <a:off x="7257644" y="3437926"/>
            <a:ext cx="1537711" cy="8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825" y="584236"/>
            <a:ext cx="1721250" cy="53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7250" y="2013813"/>
            <a:ext cx="1484400" cy="8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3925" y="2969900"/>
            <a:ext cx="12310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4600" y="4305091"/>
            <a:ext cx="1231025" cy="63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 rotWithShape="1">
          <a:blip r:embed="rId10">
            <a:alphaModFix/>
          </a:blip>
          <a:srcRect b="13904" l="0" r="0" t="0"/>
          <a:stretch/>
        </p:blipFill>
        <p:spPr>
          <a:xfrm>
            <a:off x="6192825" y="4297000"/>
            <a:ext cx="2747251" cy="6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주변 주차칸이 인식한 후 목표주차칸을 결정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주차칸인식은 Matlab, 주차칸결정은 Python에서 수행이 편리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주변 주차칸들 중에서 목표주차칸과 가장 가까운 것의 좌표를 출력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1 : 주차선인식 →  주차선영상 (320x160 Numpy.array) 입력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2 : 주차칸인식 →  주변 주차칸 (양 입구점) 입력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3 : 서버 → 목표 (상대위치) 입력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4 : EMBEDDED →(localization + odometry) → /position  ROS sub.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주차칸결정 (python) : 목표위치과 로봇위치를 대조해 목표 주차칸 결정 &amp; 마킹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 : 목표주차칸영상 (320x160 Numpy.array) → 주차경로추정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3" name="Google Shape;273;p33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주차칸결정 (Parking Space Decision)</a:t>
            </a:r>
            <a:endParaRPr sz="2000"/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 b="0" l="50453" r="0" t="0"/>
          <a:stretch/>
        </p:blipFill>
        <p:spPr>
          <a:xfrm>
            <a:off x="7601451" y="1696738"/>
            <a:ext cx="1236451" cy="67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 rotWithShape="1">
          <a:blip r:embed="rId5">
            <a:alphaModFix/>
          </a:blip>
          <a:srcRect b="0" l="0" r="0" t="3016"/>
          <a:stretch/>
        </p:blipFill>
        <p:spPr>
          <a:xfrm>
            <a:off x="7601461" y="3161850"/>
            <a:ext cx="1236450" cy="624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6">
            <a:alphaModFix/>
          </a:blip>
          <a:srcRect b="65082" l="0" r="0" t="0"/>
          <a:stretch/>
        </p:blipFill>
        <p:spPr>
          <a:xfrm>
            <a:off x="7601452" y="2391647"/>
            <a:ext cx="1236450" cy="690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3"/>
          <p:cNvCxnSpPr/>
          <p:nvPr/>
        </p:nvCxnSpPr>
        <p:spPr>
          <a:xfrm flipH="1" rot="10800000">
            <a:off x="8201987" y="3101750"/>
            <a:ext cx="35400" cy="360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목표 주차칸에 후방으로 주차하는 경로 추정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이차원 평면 상에 장애물을 피해 도착하는 게임을 푸는 것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로봇의 환경 모방, 강화학습, 모델을 환경에서 풀이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제약사항 : 현실의 파라미터 정규화 필요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  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주차경로 훈련 + 시뮬레이터 : gym-gazebo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환경 : 차선 or 배경, 시야범위 제한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보상 : 목표 주차칸과의 평균거리 반비례, 목표주차칸과 평행, 충돌 시 페널티 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행동 : 조향각, 추진속도 (양/음), 페이즈 분리 (전진, 후진)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 : 목표주차칸영상 (320x160 Numpy.array) 입력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주차칸 추적 :  프레임간 트래킹, 목표영역 추가마킹 (connected component)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주차경로 추론 : 최적화된 파라미터에 의한 forward-pass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 : 조향각, 속도 (양/음)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b="1" lang="en">
                <a:solidFill>
                  <a:srgbClr val="000000"/>
                </a:solidFill>
              </a:rPr>
              <a:t>프레임워크 포팅 : gym-gazebo</a:t>
            </a:r>
            <a:endParaRPr b="1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오픈소스 : OpenAI Gym의 튜토리얼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duckie town (강화학습-로봇제어), deep-drive (3차원 주행)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3" name="Google Shape;283;p34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주차경로결정 (Parking Path Decision)</a:t>
            </a:r>
            <a:endParaRPr sz="2000"/>
          </a:p>
        </p:txBody>
      </p:sp>
      <p:pic>
        <p:nvPicPr>
          <p:cNvPr id="284" name="Google Shape;284;p34"/>
          <p:cNvPicPr preferRelativeResize="0"/>
          <p:nvPr/>
        </p:nvPicPr>
        <p:blipFill rotWithShape="1">
          <a:blip r:embed="rId4">
            <a:alphaModFix/>
          </a:blip>
          <a:srcRect b="0" l="0" r="0" t="3016"/>
          <a:stretch/>
        </p:blipFill>
        <p:spPr>
          <a:xfrm>
            <a:off x="7410323" y="1408325"/>
            <a:ext cx="1655750" cy="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9825" y="3866250"/>
            <a:ext cx="3056252" cy="10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0312" y="2453912"/>
            <a:ext cx="1655751" cy="82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idx="2" type="body"/>
          </p:nvPr>
        </p:nvSpPr>
        <p:spPr>
          <a:xfrm>
            <a:off x="610250" y="728150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gym-gazebo 포팅</a:t>
            </a:r>
            <a:endParaRPr>
              <a:solidFill>
                <a:srgbClr val="000000"/>
              </a:solidFill>
            </a:endParaRPr>
          </a:p>
          <a:p>
            <a:pPr indent="457200" lvl="0" marL="4572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TurtleBot 훈련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Gazebo 시각화 &amp; 응용중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2" name="Google Shape;292;p35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주차경로결정 (Parking Path Decision)</a:t>
            </a:r>
            <a:endParaRPr sz="2000"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900" y="1708098"/>
            <a:ext cx="1236451" cy="79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250" y="1645575"/>
            <a:ext cx="5050301" cy="28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113" y="1341189"/>
            <a:ext cx="1977274" cy="1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127" y="3249325"/>
            <a:ext cx="2170350" cy="123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idx="2" type="body"/>
          </p:nvPr>
        </p:nvSpPr>
        <p:spPr>
          <a:xfrm>
            <a:off x="563800" y="1123900"/>
            <a:ext cx="80868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야외주차장의 상공사진에서 주차장의 구조를 추출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로봇의 localization, 서버의 Visualization, 클라이언트의 UI에 주차장의 정적구조 필요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시연주차장의 차선정보 구하기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환경 제약사항 : 자동추출 한계, 동적 객체 출력 안함 (보행자, 차량 등)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상공영상 확보 : 구글보다 네이버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지도 생성 : ArcGIS Free Trial을 이용한 차선따라 그리기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 sz="1200">
                <a:solidFill>
                  <a:srgbClr val="000000"/>
                </a:solidFill>
              </a:rPr>
              <a:t>GPS 좌표 확보 : </a:t>
            </a:r>
            <a:r>
              <a:rPr lang="en">
                <a:solidFill>
                  <a:srgbClr val="000000"/>
                </a:solidFill>
              </a:rPr>
              <a:t>RTK GPS 활용 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주차칸 번호 할당 : JSON {slot {id, latitude, longitude}}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상대좌표 부여 : LT(0, 0), RB(1,1)로 상대좌표공간 생성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영상 생성 : 0 배경, 1 차선, 2 차량</a:t>
            </a:r>
            <a:endParaRPr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" sz="1200" strike="sngStrike">
                <a:solidFill>
                  <a:srgbClr val="000000"/>
                </a:solidFill>
              </a:rPr>
              <a:t>자동화된 주차장 구조 추출 (2016년 논문)</a:t>
            </a:r>
            <a:endParaRPr sz="1200" strike="sngStrike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 strike="sngStrike">
                <a:solidFill>
                  <a:srgbClr val="000000"/>
                </a:solidFill>
              </a:rPr>
              <a:t>빌딩제거, 차량검출, 주차공간검출, grouping</a:t>
            </a:r>
            <a:endParaRPr strike="sngStrike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 strike="sngStrike">
                <a:solidFill>
                  <a:srgbClr val="000000"/>
                </a:solidFill>
              </a:rPr>
              <a:t>낮은 검출율 : 차량 66%대, 주차공간 20~40%대</a:t>
            </a:r>
            <a:endParaRPr strike="sngStrike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363" y="985488"/>
            <a:ext cx="32670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주차장지도제작 (Parking Lot</a:t>
            </a:r>
            <a:r>
              <a:rPr lang="en" sz="2000"/>
              <a:t> Mapping)</a:t>
            </a:r>
            <a:endParaRPr sz="2000"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825" y="3042850"/>
            <a:ext cx="3730253" cy="178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8425" y="1909162"/>
            <a:ext cx="2665651" cy="10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1425525" y="769900"/>
            <a:ext cx="6134700" cy="4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팀빌딩 (청소기로봇)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계획수립 (발렛파킹로봇)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요구사항 정의서, 테스트 시나리오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설계 및 Pseudo Code</a:t>
            </a:r>
            <a:br>
              <a:rPr lang="en" sz="1200"/>
            </a:b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시스템 설계 및 Pseudo Code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개발 1 - 주차선 인식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개발 2 - 주차칸 인식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단위 시스템 개발 3 (중간고사) - </a:t>
            </a:r>
            <a:r>
              <a:rPr lang="en" sz="1200"/>
              <a:t>객체인식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개발 4 - </a:t>
            </a:r>
            <a:r>
              <a:rPr lang="en" sz="1200"/>
              <a:t>주차장 Mapping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테스트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통합 - 비전통합, </a:t>
            </a:r>
            <a:r>
              <a:rPr lang="en" sz="1200"/>
              <a:t>서버 Visualization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통합 - ROS 통합, 조향각계산기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통합 - 서비스통합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테스트 및 보고서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테스트 및 보고서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테스트 및 보고서 (기말고사) </a:t>
            </a:r>
            <a:endParaRPr b="1" sz="1200"/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950" y="3844825"/>
            <a:ext cx="1600750" cy="12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개발 자원</a:t>
            </a:r>
            <a:endParaRPr sz="2000"/>
          </a:p>
        </p:txBody>
      </p:sp>
      <p:sp>
        <p:nvSpPr>
          <p:cNvPr id="313" name="Google Shape;313;p37"/>
          <p:cNvSpPr txBox="1"/>
          <p:nvPr>
            <p:ph type="title"/>
          </p:nvPr>
        </p:nvSpPr>
        <p:spPr>
          <a:xfrm>
            <a:off x="326350" y="769900"/>
            <a:ext cx="839700" cy="4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9월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10월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11월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12월</a:t>
            </a:r>
            <a:endParaRPr sz="1200"/>
          </a:p>
        </p:txBody>
      </p:sp>
      <p:sp>
        <p:nvSpPr>
          <p:cNvPr id="314" name="Google Shape;314;p37"/>
          <p:cNvSpPr txBox="1"/>
          <p:nvPr>
            <p:ph idx="2" type="body"/>
          </p:nvPr>
        </p:nvSpPr>
        <p:spPr>
          <a:xfrm>
            <a:off x="4810800" y="769900"/>
            <a:ext cx="43332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단기 방향성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카메라 인수 시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Camera Calibration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AVM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서버 인수 시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Object Detection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Parking Lane Detection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Parking Space Detection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장기 방향성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강화학습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gym-gazebo 미로탈출 포팅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gym-gazebo 주차경로 포팅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주차장 매핑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GeoAI를 이용한 툴 활용 시도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4720050" y="719150"/>
            <a:ext cx="3918600" cy="4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시스템소프트웨어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JetPack 4.2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미들웨어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PIP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virtualenv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프레임워크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ROS Melodic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OpenCV 3.4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PyTorch 1.1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TensorFlow 1.4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Matlab ?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어플리케이션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b="1" lang="en" sz="1200"/>
              <a:t>libxcam_app</a:t>
            </a:r>
            <a:endParaRPr b="1"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Camera driver for Xavier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6250" y="4101137"/>
            <a:ext cx="1131675" cy="8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소요</a:t>
            </a:r>
            <a:endParaRPr sz="2000"/>
          </a:p>
        </p:txBody>
      </p:sp>
      <p:sp>
        <p:nvSpPr>
          <p:cNvPr id="322" name="Google Shape;322;p38"/>
          <p:cNvSpPr txBox="1"/>
          <p:nvPr>
            <p:ph type="title"/>
          </p:nvPr>
        </p:nvSpPr>
        <p:spPr>
          <a:xfrm>
            <a:off x="191300" y="719150"/>
            <a:ext cx="3918600" cy="41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소요물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차체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유아용 전동차 x 1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구조물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스탠 봉 x 00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설치 잡자재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보드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NVIDIA Jetson Xavier x 1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SD Card 128Gb+ x 3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USB C-A Cable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하드웨어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12V 배터리, 충전기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4-CH Camera HW interface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 sz="1200"/>
              <a:t>개발환경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b="1" lang="en" sz="1200"/>
              <a:t>GPU 서버 → 외부공개 IP</a:t>
            </a:r>
            <a:endParaRPr b="1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410750" y="789700"/>
            <a:ext cx="8416200" cy="39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유아용 전동차 선정, HW를 장착할 구조물 제작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발렛파킹로봇의 SW 모듈을 테스트할 프로토타입 제작 (제어, 센싱, 비전 등)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내장배터리로 전원공급되어 통신명령에 따라 주행제어되는 전동차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환경 제약사항 : 저가형 배터리로 인해 충전 7시간/작동 1시간 예상, 모터 해상도 부정확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주행 : 12V 듀얼 모터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조향 : 스테핑 모터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제어기 : Xavier-Arduino ROS 통신 확인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모터 제어 : 임베디드 보드에서 제어해 계산된 경로를 주행, Arduino에서 모터 가동/방향전환/인코더 확인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모듈 지지 : 스탠봉을 체결하여 구조물을 설치, 카메라/라이더/센서류 위치 선정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서스펜션 : 카메라 진동 억제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전진/후진 추진속도 : 6~8km/h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예비/확장 배터리 : 배터리로 교체 가능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크기 제원 : 전고 1~1.5m, 전폭 1.5~2m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허용하중 : 20kg+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유아용 전동차 (Toy Car)</a:t>
            </a:r>
            <a:endParaRPr sz="20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975" y="1134350"/>
            <a:ext cx="1501975" cy="9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373" y="3365325"/>
            <a:ext cx="1458275" cy="7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431550" y="955175"/>
            <a:ext cx="4791600" cy="37695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arenR"/>
            </a:pPr>
            <a:r>
              <a:rPr lang="en">
                <a:solidFill>
                  <a:srgbClr val="999999"/>
                </a:solidFill>
                <a:uFill>
                  <a:noFill/>
                </a:uFill>
                <a:hlinkClick r:id="rId4"/>
              </a:rPr>
              <a:t>전동차</a:t>
            </a:r>
            <a:r>
              <a:rPr lang="en">
                <a:solidFill>
                  <a:srgbClr val="999999"/>
                </a:solidFill>
              </a:rPr>
              <a:t> 34만원 : 구매 진행 및 조립, 시운전 완료(10/2주차)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arenR"/>
            </a:pPr>
            <a:r>
              <a:rPr lang="en">
                <a:solidFill>
                  <a:srgbClr val="999999"/>
                </a:solidFill>
              </a:rPr>
              <a:t>전장 : 제어기, 모터 드라이브 분석 및 원격제어 테스트 (10/3주차)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arenR"/>
            </a:pPr>
            <a:r>
              <a:rPr lang="en">
                <a:solidFill>
                  <a:srgbClr val="999999"/>
                </a:solidFill>
              </a:rPr>
              <a:t>제어 : 컴퓨터를 통해 전동차 기본 주행 제어 테스트 (10/3주차)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구조물 : 자재 구매, 조립 및 차체 설계 대기 (10/4주차)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자동제어 시스템 : 자비어 및 카메라 등 센서류 장착.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3" name="Google Shape;83;p16"/>
          <p:cNvSpPr txBox="1"/>
          <p:nvPr>
            <p:ph idx="4294967295"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유아용 전동차 (Toy Car)</a:t>
            </a:r>
            <a:endParaRPr sz="20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300" y="2450575"/>
            <a:ext cx="3571851" cy="23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0800" y="917675"/>
            <a:ext cx="2839374" cy="15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3875" y="814825"/>
            <a:ext cx="1705343" cy="15328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43700" y="416650"/>
            <a:ext cx="1994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전동차 구축 일정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유아용 전동차 (Toy Car)</a:t>
            </a:r>
            <a:endParaRPr sz="2000"/>
          </a:p>
        </p:txBody>
      </p:sp>
      <p:sp>
        <p:nvSpPr>
          <p:cNvPr id="93" name="Google Shape;93;p17"/>
          <p:cNvSpPr txBox="1"/>
          <p:nvPr/>
        </p:nvSpPr>
        <p:spPr>
          <a:xfrm>
            <a:off x="513600" y="1183050"/>
            <a:ext cx="45645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배선 분석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전압계 검침 분석 : </a:t>
            </a:r>
            <a:r>
              <a:rPr lang="en"/>
              <a:t>모터 드라이브의 신호선 대상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배선/검침 분석 - </a:t>
            </a:r>
            <a:r>
              <a:rPr lang="en">
                <a:solidFill>
                  <a:schemeClr val="dk1"/>
                </a:solidFill>
              </a:rPr>
              <a:t>박성훈, 이종희, 이홍인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주행모터 전력선 : 전진/후진 시 5V -&gt; 12V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조향모터 전력선 : 좌우 조향 시 5V -&gt; 12V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가속페달 제어선 : 변화없음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계기판 및 리모컨 제어선 : 전진시 노랑선 3V -&gt; 0V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  나머지선 변화없음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분석 난해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조작 시 신호선 전압 변화를 예상했으나 전무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블루투스 통신모듈부터 모터전력선까지 과정이 블랙박스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가속페달 조작시 신호선 전압 LOW</a:t>
            </a: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4413374" y="1077332"/>
            <a:ext cx="4487226" cy="3592303"/>
            <a:chOff x="4138059" y="654400"/>
            <a:chExt cx="4340516" cy="4189275"/>
          </a:xfrm>
        </p:grpSpPr>
        <p:grpSp>
          <p:nvGrpSpPr>
            <p:cNvPr id="95" name="Google Shape;95;p17"/>
            <p:cNvGrpSpPr/>
            <p:nvPr/>
          </p:nvGrpSpPr>
          <p:grpSpPr>
            <a:xfrm>
              <a:off x="4138059" y="988600"/>
              <a:ext cx="4340516" cy="3855075"/>
              <a:chOff x="963109" y="888050"/>
              <a:chExt cx="4340516" cy="3855075"/>
            </a:xfrm>
          </p:grpSpPr>
          <p:grpSp>
            <p:nvGrpSpPr>
              <p:cNvPr id="96" name="Google Shape;96;p17"/>
              <p:cNvGrpSpPr/>
              <p:nvPr/>
            </p:nvGrpSpPr>
            <p:grpSpPr>
              <a:xfrm>
                <a:off x="2081160" y="1224959"/>
                <a:ext cx="2770000" cy="3264225"/>
                <a:chOff x="1990675" y="786500"/>
                <a:chExt cx="3264200" cy="3765400"/>
              </a:xfrm>
            </p:grpSpPr>
            <p:pic>
              <p:nvPicPr>
                <p:cNvPr id="97" name="Google Shape;97;p1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238054" y="934151"/>
                  <a:ext cx="2780175" cy="34152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98" name="Google Shape;98;p17"/>
                <p:cNvCxnSpPr/>
                <p:nvPr/>
              </p:nvCxnSpPr>
              <p:spPr>
                <a:xfrm flipH="1" rot="10800000">
                  <a:off x="3911575" y="786500"/>
                  <a:ext cx="543000" cy="14616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  <p:cxnSp>
              <p:nvCxnSpPr>
                <p:cNvPr id="99" name="Google Shape;99;p17"/>
                <p:cNvCxnSpPr/>
                <p:nvPr/>
              </p:nvCxnSpPr>
              <p:spPr>
                <a:xfrm>
                  <a:off x="3945675" y="3221775"/>
                  <a:ext cx="1309200" cy="7038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  <p:cxnSp>
              <p:nvCxnSpPr>
                <p:cNvPr id="100" name="Google Shape;100;p17"/>
                <p:cNvCxnSpPr/>
                <p:nvPr/>
              </p:nvCxnSpPr>
              <p:spPr>
                <a:xfrm rot="10800000">
                  <a:off x="1990675" y="3243325"/>
                  <a:ext cx="1161600" cy="193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  <p:cxnSp>
              <p:nvCxnSpPr>
                <p:cNvPr id="101" name="Google Shape;101;p17"/>
                <p:cNvCxnSpPr/>
                <p:nvPr/>
              </p:nvCxnSpPr>
              <p:spPr>
                <a:xfrm rot="10800000">
                  <a:off x="2080975" y="1489500"/>
                  <a:ext cx="1119300" cy="598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  <p:cxnSp>
              <p:nvCxnSpPr>
                <p:cNvPr id="102" name="Google Shape;102;p17"/>
                <p:cNvCxnSpPr/>
                <p:nvPr/>
              </p:nvCxnSpPr>
              <p:spPr>
                <a:xfrm flipH="1">
                  <a:off x="3041475" y="3632100"/>
                  <a:ext cx="484500" cy="9198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  <p:cxnSp>
              <p:nvCxnSpPr>
                <p:cNvPr id="103" name="Google Shape;103;p17"/>
                <p:cNvCxnSpPr/>
                <p:nvPr/>
              </p:nvCxnSpPr>
              <p:spPr>
                <a:xfrm>
                  <a:off x="3945675" y="3569275"/>
                  <a:ext cx="419700" cy="84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</p:grpSp>
          <p:sp>
            <p:nvSpPr>
              <p:cNvPr id="104" name="Google Shape;104;p17"/>
              <p:cNvSpPr txBox="1"/>
              <p:nvPr/>
            </p:nvSpPr>
            <p:spPr>
              <a:xfrm>
                <a:off x="3521825" y="888050"/>
                <a:ext cx="1364100" cy="3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주행 모터 전력선</a:t>
                </a:r>
                <a:endParaRPr sz="1200"/>
              </a:p>
            </p:txBody>
          </p:sp>
          <p:sp>
            <p:nvSpPr>
              <p:cNvPr id="105" name="Google Shape;105;p17"/>
              <p:cNvSpPr txBox="1"/>
              <p:nvPr/>
            </p:nvSpPr>
            <p:spPr>
              <a:xfrm>
                <a:off x="1356525" y="1576025"/>
                <a:ext cx="10446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배터리 전원공급선</a:t>
                </a:r>
                <a:endParaRPr sz="1200"/>
              </a:p>
            </p:txBody>
          </p:sp>
          <p:sp>
            <p:nvSpPr>
              <p:cNvPr id="106" name="Google Shape;106;p17"/>
              <p:cNvSpPr txBox="1"/>
              <p:nvPr/>
            </p:nvSpPr>
            <p:spPr>
              <a:xfrm>
                <a:off x="963109" y="3162501"/>
                <a:ext cx="1236300" cy="3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조향 모터 전력선</a:t>
                </a:r>
                <a:endParaRPr sz="1200"/>
              </a:p>
            </p:txBody>
          </p:sp>
          <p:sp>
            <p:nvSpPr>
              <p:cNvPr id="107" name="Google Shape;107;p17"/>
              <p:cNvSpPr txBox="1"/>
              <p:nvPr/>
            </p:nvSpPr>
            <p:spPr>
              <a:xfrm>
                <a:off x="4614525" y="3864800"/>
                <a:ext cx="6891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충전기 연결선</a:t>
                </a:r>
                <a:endParaRPr sz="1200"/>
              </a:p>
            </p:txBody>
          </p:sp>
          <p:sp>
            <p:nvSpPr>
              <p:cNvPr id="108" name="Google Shape;108;p17"/>
              <p:cNvSpPr txBox="1"/>
              <p:nvPr/>
            </p:nvSpPr>
            <p:spPr>
              <a:xfrm>
                <a:off x="3672050" y="4295600"/>
                <a:ext cx="1364100" cy="3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가속 페달 제어선</a:t>
                </a:r>
                <a:endParaRPr sz="1200"/>
              </a:p>
            </p:txBody>
          </p:sp>
          <p:sp>
            <p:nvSpPr>
              <p:cNvPr id="109" name="Google Shape;109;p17"/>
              <p:cNvSpPr txBox="1"/>
              <p:nvPr/>
            </p:nvSpPr>
            <p:spPr>
              <a:xfrm>
                <a:off x="2258450" y="4406225"/>
                <a:ext cx="1364100" cy="3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계기판 및 리모컨 제어선</a:t>
                </a:r>
                <a:endParaRPr sz="1200"/>
              </a:p>
            </p:txBody>
          </p:sp>
        </p:grpSp>
        <p:sp>
          <p:nvSpPr>
            <p:cNvPr id="110" name="Google Shape;110;p17"/>
            <p:cNvSpPr txBox="1"/>
            <p:nvPr/>
          </p:nvSpPr>
          <p:spPr>
            <a:xfrm>
              <a:off x="5863075" y="654400"/>
              <a:ext cx="16146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복합 모터 드라이브</a:t>
              </a:r>
              <a:endParaRPr/>
            </a:p>
          </p:txBody>
        </p:sp>
      </p:grpSp>
      <p:sp>
        <p:nvSpPr>
          <p:cNvPr id="111" name="Google Shape;111;p17"/>
          <p:cNvSpPr txBox="1"/>
          <p:nvPr/>
        </p:nvSpPr>
        <p:spPr>
          <a:xfrm>
            <a:off x="643700" y="416650"/>
            <a:ext cx="1994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전동차 분석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idx="4294967295"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유아용 전동차 (Toy Car)</a:t>
            </a:r>
            <a:endParaRPr sz="2000"/>
          </a:p>
        </p:txBody>
      </p:sp>
      <p:sp>
        <p:nvSpPr>
          <p:cNvPr id="117" name="Google Shape;117;p18"/>
          <p:cNvSpPr txBox="1"/>
          <p:nvPr/>
        </p:nvSpPr>
        <p:spPr>
          <a:xfrm>
            <a:off x="513600" y="1183041"/>
            <a:ext cx="40584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리모트 컨트롤러 - </a:t>
            </a:r>
            <a:r>
              <a:rPr lang="en"/>
              <a:t>아두이노 신호선 연결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아두이노를 제어코드로 조향&amp;주행 모터 제어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643700" y="416650"/>
            <a:ext cx="2669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모터 제어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9" name="Google Shape;119;p18" title="IMG 107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638300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 title="IMG 107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550" y="1994241"/>
            <a:ext cx="3792612" cy="284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2" type="body"/>
          </p:nvPr>
        </p:nvSpPr>
        <p:spPr>
          <a:xfrm>
            <a:off x="410750" y="789700"/>
            <a:ext cx="8589000" cy="44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시스템 정의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Path Planning에서 계산된 경로를 따라 로봇이 실제 주행할 수 있는 조향모터와 주행모터 회전량을 계산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Path Planning 데이터를 받아 정보 계산 후 모터 제어기로 데이터 전송</a:t>
            </a:r>
            <a:endParaRPr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arenR"/>
            </a:pPr>
            <a:r>
              <a:rPr lang="en">
                <a:solidFill>
                  <a:srgbClr val="000000"/>
                </a:solidFill>
              </a:rPr>
              <a:t>운영 및 환경 제약사항 : 노면상태 등 환경 요인에 의한 오차 발생 가능성 있음.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입력부 : MAIN SYSTEM의 Path Planning에서 (다음 위치 좌표, 현재 위치 좌표) 입력.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회전량계산부 : 다음 위치 좌표에 도달 하기 위한 θ를 추정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출력부 :  EMBEDDED의 Motor PWM에게 /steering_angle을 ROS pub.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데이터 측정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차체의 최소 조향반경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조향모터 각도에 따른 차체 회전 반경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최대 조향시 속도에 따른 구조물 안정성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00"/>
                </a:solidFill>
              </a:rPr>
              <a:t> 전동차에 최적화가 필요하여 Path planning과 전동차 기본제어가 완료된 후 작성.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조향각 계산기 (Steering Angle - PWM Converter)</a:t>
            </a:r>
            <a:endParaRPr sz="2000"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575" y="2812550"/>
            <a:ext cx="3006000" cy="2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조향각 계산기 (Steering Angle - PWM Converter)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3" name="Google Shape;133;p20"/>
          <p:cNvSpPr txBox="1"/>
          <p:nvPr/>
        </p:nvSpPr>
        <p:spPr>
          <a:xfrm>
            <a:off x="5032225" y="678325"/>
            <a:ext cx="4060200" cy="4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조향 모터 회전 각도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=A*B*(현재 바퀴 조향각 - </a:t>
            </a:r>
            <a:r>
              <a:rPr lang="en">
                <a:solidFill>
                  <a:srgbClr val="222222"/>
                </a:solidFill>
              </a:rPr>
              <a:t>θ)</a:t>
            </a:r>
            <a:endParaRPr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A(모터 바퀴 회전비)</a:t>
            </a:r>
            <a:endParaRPr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B(바퀴 조향각과 차체 회전각 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주행중 속도 모터 제어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직진:	</a:t>
            </a:r>
            <a:r>
              <a:rPr lang="en">
                <a:solidFill>
                  <a:srgbClr val="222222"/>
                </a:solidFill>
              </a:rPr>
              <a:t>θ = 0		-&gt; 차량 속도 최대(8km/h)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회전:	θ = MAX 	-&gt; 구조물이 안정한 속도</a:t>
            </a:r>
            <a:endParaRPr>
              <a:solidFill>
                <a:srgbClr val="222222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(테스트 필요)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자체의 조향 반응속도가 느리면 미래 위치를 미리 계산하여 조향 시간을 단축할 수 있다.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grpSp>
        <p:nvGrpSpPr>
          <p:cNvPr id="134" name="Google Shape;134;p20"/>
          <p:cNvGrpSpPr/>
          <p:nvPr/>
        </p:nvGrpSpPr>
        <p:grpSpPr>
          <a:xfrm>
            <a:off x="484225" y="868675"/>
            <a:ext cx="4178950" cy="3773075"/>
            <a:chOff x="484225" y="868675"/>
            <a:chExt cx="4178950" cy="3773075"/>
          </a:xfrm>
        </p:grpSpPr>
        <p:grpSp>
          <p:nvGrpSpPr>
            <p:cNvPr id="135" name="Google Shape;135;p20"/>
            <p:cNvGrpSpPr/>
            <p:nvPr/>
          </p:nvGrpSpPr>
          <p:grpSpPr>
            <a:xfrm>
              <a:off x="484225" y="1316713"/>
              <a:ext cx="4178950" cy="3325038"/>
              <a:chOff x="107675" y="907813"/>
              <a:chExt cx="4178950" cy="3325038"/>
            </a:xfrm>
          </p:grpSpPr>
          <p:grpSp>
            <p:nvGrpSpPr>
              <p:cNvPr id="136" name="Google Shape;136;p20"/>
              <p:cNvGrpSpPr/>
              <p:nvPr/>
            </p:nvGrpSpPr>
            <p:grpSpPr>
              <a:xfrm>
                <a:off x="107675" y="907813"/>
                <a:ext cx="4178950" cy="3325038"/>
                <a:chOff x="1118950" y="1036938"/>
                <a:chExt cx="4178950" cy="3325038"/>
              </a:xfrm>
            </p:grpSpPr>
            <p:sp>
              <p:nvSpPr>
                <p:cNvPr id="137" name="Google Shape;137;p20"/>
                <p:cNvSpPr/>
                <p:nvPr/>
              </p:nvSpPr>
              <p:spPr>
                <a:xfrm>
                  <a:off x="2087375" y="2593700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20"/>
                <p:cNvSpPr/>
                <p:nvPr/>
              </p:nvSpPr>
              <p:spPr>
                <a:xfrm>
                  <a:off x="3130025" y="1404650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20"/>
                <p:cNvSpPr/>
                <p:nvPr/>
              </p:nvSpPr>
              <p:spPr>
                <a:xfrm>
                  <a:off x="3058300" y="3859775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20"/>
                <p:cNvSpPr txBox="1"/>
                <p:nvPr/>
              </p:nvSpPr>
              <p:spPr>
                <a:xfrm>
                  <a:off x="1118950" y="2926575"/>
                  <a:ext cx="1076100" cy="48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현재 위치</a:t>
                  </a:r>
                  <a:endParaRPr/>
                </a:p>
              </p:txBody>
            </p:sp>
            <p:sp>
              <p:nvSpPr>
                <p:cNvPr id="141" name="Google Shape;141;p20"/>
                <p:cNvSpPr txBox="1"/>
                <p:nvPr/>
              </p:nvSpPr>
              <p:spPr>
                <a:xfrm>
                  <a:off x="2412700" y="1036938"/>
                  <a:ext cx="1076100" cy="48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다음 위치</a:t>
                  </a:r>
                  <a:endParaRPr/>
                </a:p>
              </p:txBody>
            </p:sp>
            <p:sp>
              <p:nvSpPr>
                <p:cNvPr id="142" name="Google Shape;142;p20"/>
                <p:cNvSpPr txBox="1"/>
                <p:nvPr/>
              </p:nvSpPr>
              <p:spPr>
                <a:xfrm>
                  <a:off x="3631625" y="3859775"/>
                  <a:ext cx="1397100" cy="50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과거 위치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/>
                </a:p>
              </p:txBody>
            </p:sp>
            <p:cxnSp>
              <p:nvCxnSpPr>
                <p:cNvPr id="143" name="Google Shape;143;p20"/>
                <p:cNvCxnSpPr/>
                <p:nvPr/>
              </p:nvCxnSpPr>
              <p:spPr>
                <a:xfrm rot="10800000">
                  <a:off x="2316850" y="2801850"/>
                  <a:ext cx="961500" cy="1276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" name="Google Shape;144;p20"/>
                <p:cNvCxnSpPr/>
                <p:nvPr/>
              </p:nvCxnSpPr>
              <p:spPr>
                <a:xfrm flipH="1" rot="10800000">
                  <a:off x="2295575" y="1040150"/>
                  <a:ext cx="1578300" cy="1761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45" name="Google Shape;145;p20"/>
                <p:cNvSpPr/>
                <p:nvPr/>
              </p:nvSpPr>
              <p:spPr>
                <a:xfrm rot="-615575">
                  <a:off x="2058851" y="2334249"/>
                  <a:ext cx="509343" cy="187702"/>
                </a:xfrm>
                <a:custGeom>
                  <a:rect b="b" l="l" r="r" t="t"/>
                  <a:pathLst>
                    <a:path extrusionOk="0" h="4926" w="18364">
                      <a:moveTo>
                        <a:pt x="18364" y="4926"/>
                      </a:moveTo>
                      <a:cubicBezTo>
                        <a:pt x="17886" y="4496"/>
                        <a:pt x="16691" y="3060"/>
                        <a:pt x="15495" y="2343"/>
                      </a:cubicBezTo>
                      <a:cubicBezTo>
                        <a:pt x="14299" y="1626"/>
                        <a:pt x="12577" y="1005"/>
                        <a:pt x="11190" y="622"/>
                      </a:cubicBezTo>
                      <a:cubicBezTo>
                        <a:pt x="9803" y="240"/>
                        <a:pt x="8608" y="-48"/>
                        <a:pt x="7173" y="48"/>
                      </a:cubicBezTo>
                      <a:cubicBezTo>
                        <a:pt x="5738" y="144"/>
                        <a:pt x="3778" y="718"/>
                        <a:pt x="2582" y="1196"/>
                      </a:cubicBezTo>
                      <a:cubicBezTo>
                        <a:pt x="1387" y="1674"/>
                        <a:pt x="430" y="2630"/>
                        <a:pt x="0" y="2917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46" name="Google Shape;146;p20"/>
                <p:cNvSpPr txBox="1"/>
                <p:nvPr/>
              </p:nvSpPr>
              <p:spPr>
                <a:xfrm>
                  <a:off x="2195050" y="2040150"/>
                  <a:ext cx="385800" cy="38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222222"/>
                      </a:solidFill>
                      <a:highlight>
                        <a:srgbClr val="FFFFFF"/>
                      </a:highlight>
                    </a:rPr>
                    <a:t>θ</a:t>
                  </a:r>
                  <a:endParaRPr/>
                </a:p>
              </p:txBody>
            </p:sp>
            <p:sp>
              <p:nvSpPr>
                <p:cNvPr id="147" name="Google Shape;147;p20"/>
                <p:cNvSpPr/>
                <p:nvPr/>
              </p:nvSpPr>
              <p:spPr>
                <a:xfrm>
                  <a:off x="4815325" y="1603850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0"/>
                <p:cNvSpPr txBox="1"/>
                <p:nvPr/>
              </p:nvSpPr>
              <p:spPr>
                <a:xfrm>
                  <a:off x="4336400" y="1992450"/>
                  <a:ext cx="961500" cy="48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미래 위치</a:t>
                  </a:r>
                  <a:endParaRPr/>
                </a:p>
              </p:txBody>
            </p:sp>
            <p:cxnSp>
              <p:nvCxnSpPr>
                <p:cNvPr id="149" name="Google Shape;149;p20"/>
                <p:cNvCxnSpPr/>
                <p:nvPr/>
              </p:nvCxnSpPr>
              <p:spPr>
                <a:xfrm>
                  <a:off x="3364425" y="1621250"/>
                  <a:ext cx="1707300" cy="207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0" name="Google Shape;150;p20"/>
                <p:cNvSpPr/>
                <p:nvPr/>
              </p:nvSpPr>
              <p:spPr>
                <a:xfrm rot="3466867">
                  <a:off x="3638795" y="1325004"/>
                  <a:ext cx="509341" cy="187699"/>
                </a:xfrm>
                <a:custGeom>
                  <a:rect b="b" l="l" r="r" t="t"/>
                  <a:pathLst>
                    <a:path extrusionOk="0" h="4926" w="18364">
                      <a:moveTo>
                        <a:pt x="18364" y="4926"/>
                      </a:moveTo>
                      <a:cubicBezTo>
                        <a:pt x="17886" y="4496"/>
                        <a:pt x="16691" y="3060"/>
                        <a:pt x="15495" y="2343"/>
                      </a:cubicBezTo>
                      <a:cubicBezTo>
                        <a:pt x="14299" y="1626"/>
                        <a:pt x="12577" y="1005"/>
                        <a:pt x="11190" y="622"/>
                      </a:cubicBezTo>
                      <a:cubicBezTo>
                        <a:pt x="9803" y="240"/>
                        <a:pt x="8608" y="-48"/>
                        <a:pt x="7173" y="48"/>
                      </a:cubicBezTo>
                      <a:cubicBezTo>
                        <a:pt x="5738" y="144"/>
                        <a:pt x="3778" y="718"/>
                        <a:pt x="2582" y="1196"/>
                      </a:cubicBezTo>
                      <a:cubicBezTo>
                        <a:pt x="1387" y="1674"/>
                        <a:pt x="430" y="2630"/>
                        <a:pt x="0" y="2917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cxnSp>
            <p:nvCxnSpPr>
              <p:cNvPr id="151" name="Google Shape;151;p20"/>
              <p:cNvCxnSpPr/>
              <p:nvPr/>
            </p:nvCxnSpPr>
            <p:spPr>
              <a:xfrm rot="10800000">
                <a:off x="767675" y="1984050"/>
                <a:ext cx="545100" cy="710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2" name="Google Shape;152;p20"/>
              <p:cNvSpPr txBox="1"/>
              <p:nvPr/>
            </p:nvSpPr>
            <p:spPr>
              <a:xfrm>
                <a:off x="222425" y="1661150"/>
                <a:ext cx="1140600" cy="5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차체 방향</a:t>
                </a:r>
                <a:endParaRPr/>
              </a:p>
            </p:txBody>
          </p:sp>
        </p:grpSp>
        <p:sp>
          <p:nvSpPr>
            <p:cNvPr id="153" name="Google Shape;153;p20"/>
            <p:cNvSpPr txBox="1"/>
            <p:nvPr/>
          </p:nvSpPr>
          <p:spPr>
            <a:xfrm>
              <a:off x="1119075" y="868675"/>
              <a:ext cx="30990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</a:rPr>
                <a:t>Path Planning에서 찍어주는 포인트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조향각 </a:t>
            </a:r>
            <a:r>
              <a:rPr lang="en" sz="1400">
                <a:solidFill>
                  <a:srgbClr val="FFFFFF"/>
                </a:solidFill>
              </a:rPr>
              <a:t>계산모델                  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idx="2" type="body"/>
          </p:nvPr>
        </p:nvSpPr>
        <p:spPr>
          <a:xfrm>
            <a:off x="526750" y="901450"/>
            <a:ext cx="76431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Camera Calibration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목적 및 기능 : 카메라 내부/외부 파라미터 추정 및 영상왜곡 보정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배경 및 필요성 : libxcam에 입력하여 bird-eye view의 왜곡율을 보정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시스템 운영개념 : 카메라보정 포팅 &amp; 체스보드 보정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카메라 보정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입력 : BGGR/fisheye 1920x1080x16bit x20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출력 : Fx, Fy, Cx, Cy, K1, K2, K3, Rv, Tv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영상 왜곡 보정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입력 : RGB 영상, CamMat, Dist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arenR"/>
            </a:pPr>
            <a:r>
              <a:rPr lang="en">
                <a:solidFill>
                  <a:srgbClr val="000000"/>
                </a:solidFill>
              </a:rPr>
              <a:t>출력 : 왜곡이 보정된 RGB 영상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>
                <a:solidFill>
                  <a:srgbClr val="000000"/>
                </a:solidFill>
              </a:rPr>
              <a:t>비기능 요구사항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Camera </a:t>
            </a:r>
            <a:r>
              <a:rPr lang="en">
                <a:solidFill>
                  <a:srgbClr val="000000"/>
                </a:solidFill>
              </a:rPr>
              <a:t>Calibration</a:t>
            </a:r>
            <a:r>
              <a:rPr lang="en">
                <a:solidFill>
                  <a:srgbClr val="000000"/>
                </a:solidFill>
              </a:rPr>
              <a:t> Porting : OpenCV Library 이용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arenR"/>
            </a:pPr>
            <a:r>
              <a:rPr lang="en">
                <a:solidFill>
                  <a:srgbClr val="000000"/>
                </a:solidFill>
              </a:rPr>
              <a:t>4 Fish-eye Camera &amp; Xavier 인터페이스: 전동차의 전방, 좌측, 우측, 후방에 설치, 출력확인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Camera Calibration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150" y="2347499"/>
            <a:ext cx="1245674" cy="9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475" y="2347500"/>
            <a:ext cx="2325926" cy="91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953" y="537287"/>
            <a:ext cx="3300351" cy="171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0000" y="4004425"/>
            <a:ext cx="3995400" cy="8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